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59"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11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03F32F-77E1-4292-9349-DD489CFF45A1}" type="datetimeFigureOut">
              <a:rPr lang="ru-RU" smtClean="0"/>
              <a:pPr/>
              <a:t>12.03.2020</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34C45FD-0E47-4DE5-8254-FE6229F5B8A8}" type="slidenum">
              <a:rPr lang="ru-RU" smtClean="0"/>
              <a:pPr/>
              <a:t>‹#›</a:t>
            </a:fld>
            <a:endParaRPr lang="ru-RU"/>
          </a:p>
        </p:txBody>
      </p:sp>
    </p:spTree>
    <p:extLst>
      <p:ext uri="{BB962C8B-B14F-4D97-AF65-F5344CB8AC3E}">
        <p14:creationId xmlns:p14="http://schemas.microsoft.com/office/powerpoint/2010/main" val="27850837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B0BE4BA-B56A-4265-A4E5-410A04D44F37}" type="datetimeFigureOut">
              <a:rPr lang="ru-RU" smtClean="0"/>
              <a:pPr/>
              <a:t>12.03.2020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F53474-6F7C-4E95-A189-9249A2CFF20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B0BE4BA-B56A-4265-A4E5-410A04D44F37}" type="datetimeFigureOut">
              <a:rPr lang="ru-RU" smtClean="0"/>
              <a:pPr/>
              <a:t>12.03.2020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F53474-6F7C-4E95-A189-9249A2CFF20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B0BE4BA-B56A-4265-A4E5-410A04D44F37}" type="datetimeFigureOut">
              <a:rPr lang="ru-RU" smtClean="0"/>
              <a:pPr/>
              <a:t>12.03.2020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F53474-6F7C-4E95-A189-9249A2CFF20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B0BE4BA-B56A-4265-A4E5-410A04D44F37}" type="datetimeFigureOut">
              <a:rPr lang="ru-RU" smtClean="0"/>
              <a:pPr/>
              <a:t>12.03.2020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F53474-6F7C-4E95-A189-9249A2CFF20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B0BE4BA-B56A-4265-A4E5-410A04D44F37}" type="datetimeFigureOut">
              <a:rPr lang="ru-RU" smtClean="0"/>
              <a:pPr/>
              <a:t>12.03.2020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F53474-6F7C-4E95-A189-9249A2CFF20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B0BE4BA-B56A-4265-A4E5-410A04D44F37}" type="datetimeFigureOut">
              <a:rPr lang="ru-RU" smtClean="0"/>
              <a:pPr/>
              <a:t>12.03.2020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7F53474-6F7C-4E95-A189-9249A2CFF20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B0BE4BA-B56A-4265-A4E5-410A04D44F37}" type="datetimeFigureOut">
              <a:rPr lang="ru-RU" smtClean="0"/>
              <a:pPr/>
              <a:t>12.03.2020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7F53474-6F7C-4E95-A189-9249A2CFF20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B0BE4BA-B56A-4265-A4E5-410A04D44F37}" type="datetimeFigureOut">
              <a:rPr lang="ru-RU" smtClean="0"/>
              <a:pPr/>
              <a:t>12.03.2020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7F53474-6F7C-4E95-A189-9249A2CFF20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B0BE4BA-B56A-4265-A4E5-410A04D44F37}" type="datetimeFigureOut">
              <a:rPr lang="ru-RU" smtClean="0"/>
              <a:pPr/>
              <a:t>12.03.2020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7F53474-6F7C-4E95-A189-9249A2CFF20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B0BE4BA-B56A-4265-A4E5-410A04D44F37}" type="datetimeFigureOut">
              <a:rPr lang="ru-RU" smtClean="0"/>
              <a:pPr/>
              <a:t>12.03.2020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7F53474-6F7C-4E95-A189-9249A2CFF20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B0BE4BA-B56A-4265-A4E5-410A04D44F37}" type="datetimeFigureOut">
              <a:rPr lang="ru-RU" smtClean="0"/>
              <a:pPr/>
              <a:t>12.03.2020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7F53474-6F7C-4E95-A189-9249A2CFF20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4000"/>
            <a:lum/>
          </a:blip>
          <a:srcRect/>
          <a:stretch>
            <a:fillRect t="-6000" b="-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0BE4BA-B56A-4265-A4E5-410A04D44F37}" type="datetimeFigureOut">
              <a:rPr lang="ru-RU" smtClean="0"/>
              <a:pPr/>
              <a:t>12.03.2020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F53474-6F7C-4E95-A189-9249A2CFF20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lumMod val="90000"/>
              <a:lumOff val="10000"/>
            </a:schemeClr>
          </a:solidFill>
          <a:latin typeface="Constant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lumMod val="90000"/>
              <a:lumOff val="10000"/>
            </a:schemeClr>
          </a:solidFill>
          <a:latin typeface="Constantia"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90000"/>
              <a:lumOff val="10000"/>
            </a:schemeClr>
          </a:solidFill>
          <a:latin typeface="Constantia"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lumMod val="90000"/>
              <a:lumOff val="10000"/>
            </a:schemeClr>
          </a:solidFill>
          <a:latin typeface="Constantia"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90000"/>
              <a:lumOff val="10000"/>
            </a:schemeClr>
          </a:solidFill>
          <a:latin typeface="Constant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143240" y="1772816"/>
            <a:ext cx="5672150" cy="3312368"/>
          </a:xfrm>
        </p:spPr>
        <p:txBody>
          <a:bodyPr>
            <a:noAutofit/>
          </a:bodyPr>
          <a:lstStyle/>
          <a:p>
            <a:r>
              <a:rPr lang="ru-RU" sz="3200" dirty="0" smtClean="0"/>
              <a:t>Приемы кризисной интервенции. Алгоритмы для классного руководителя</a:t>
            </a:r>
            <a:endParaRPr lang="ru-RU" sz="3200" dirty="0"/>
          </a:p>
        </p:txBody>
      </p:sp>
      <p:sp>
        <p:nvSpPr>
          <p:cNvPr id="4" name="Подзаголовок 2"/>
          <p:cNvSpPr txBox="1">
            <a:spLocks/>
          </p:cNvSpPr>
          <p:nvPr/>
        </p:nvSpPr>
        <p:spPr>
          <a:xfrm>
            <a:off x="1571604" y="357166"/>
            <a:ext cx="6400800" cy="857232"/>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4000" b="1" i="0" u="none" strike="noStrike" kern="1200" cap="none" spc="0" normalizeH="0" baseline="0" noProof="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Constantia" pitchFamily="18" charset="0"/>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229600" cy="844716"/>
          </a:xfrm>
        </p:spPr>
        <p:txBody>
          <a:bodyPr>
            <a:normAutofit/>
          </a:bodyPr>
          <a:lstStyle/>
          <a:p>
            <a:r>
              <a:rPr lang="ru-RU" sz="2400" dirty="0">
                <a:effectLst/>
              </a:rPr>
              <a:t>Прием </a:t>
            </a:r>
            <a:r>
              <a:rPr lang="ru-RU" sz="2400" dirty="0" smtClean="0">
                <a:effectLst/>
              </a:rPr>
              <a:t>3 «</a:t>
            </a:r>
            <a:r>
              <a:rPr lang="ru-RU" sz="2400" dirty="0">
                <a:effectLst/>
              </a:rPr>
              <a:t>Переключение</a:t>
            </a:r>
            <a:r>
              <a:rPr lang="ru-RU" sz="2400" dirty="0" smtClean="0">
                <a:effectLst/>
              </a:rPr>
              <a:t>»</a:t>
            </a:r>
            <a:endParaRPr lang="ru-RU" sz="2800" dirty="0"/>
          </a:p>
        </p:txBody>
      </p:sp>
      <p:sp>
        <p:nvSpPr>
          <p:cNvPr id="4" name="Прямоугольник 3"/>
          <p:cNvSpPr/>
          <p:nvPr/>
        </p:nvSpPr>
        <p:spPr>
          <a:xfrm>
            <a:off x="323528" y="1412776"/>
            <a:ext cx="8517632" cy="3477875"/>
          </a:xfrm>
          <a:prstGeom prst="rect">
            <a:avLst/>
          </a:prstGeom>
        </p:spPr>
        <p:txBody>
          <a:bodyPr wrap="square">
            <a:spAutoFit/>
          </a:bodyPr>
          <a:lstStyle/>
          <a:p>
            <a:r>
              <a:rPr lang="ru-RU" sz="2000" u="sng" dirty="0"/>
              <a:t>Правила применения </a:t>
            </a:r>
            <a:endParaRPr lang="ru-RU" sz="2000" dirty="0"/>
          </a:p>
          <a:p>
            <a:r>
              <a:rPr lang="ru-RU" sz="2000" dirty="0"/>
              <a:t>Верно:</a:t>
            </a:r>
          </a:p>
          <a:p>
            <a:pPr>
              <a:tabLst>
                <a:tab pos="357188" algn="l"/>
              </a:tabLst>
            </a:pPr>
            <a:r>
              <a:rPr lang="ru-RU" sz="2000" dirty="0"/>
              <a:t>•	задавать вопросы, не относящиеся к теме разговора, опасаясь, что вопросы могут казаться нелепыми в контекст (Ваша задача - переключить внимание),</a:t>
            </a:r>
          </a:p>
          <a:p>
            <a:pPr>
              <a:tabLst>
                <a:tab pos="357188" algn="l"/>
              </a:tabLst>
            </a:pPr>
            <a:r>
              <a:rPr lang="ru-RU" sz="2000" dirty="0"/>
              <a:t>•	возвращаться к приемам «Эхо», «Проговаривание боли», если видите, что эмоции вновь накаляются (слезы, агрессия во вне по отношению к себе, самобичевание) и вновь пробовать переключать внимание на отвлеченные темы (обязательно касающиеся ребенка, его жизни),</a:t>
            </a:r>
          </a:p>
          <a:p>
            <a:pPr>
              <a:tabLst>
                <a:tab pos="357188" algn="l"/>
              </a:tabLst>
            </a:pPr>
            <a:r>
              <a:rPr lang="ru-RU" sz="2000" dirty="0"/>
              <a:t>•	задавать вопросы, пробуждать позитивные воспоминания, которые переключат внимание и </a:t>
            </a:r>
            <a:r>
              <a:rPr lang="ru-RU" sz="2000" dirty="0" smtClean="0"/>
              <a:t>мысли</a:t>
            </a:r>
            <a:endParaRPr lang="ru-RU" sz="2000" dirty="0"/>
          </a:p>
        </p:txBody>
      </p:sp>
    </p:spTree>
    <p:extLst>
      <p:ext uri="{BB962C8B-B14F-4D97-AF65-F5344CB8AC3E}">
        <p14:creationId xmlns:p14="http://schemas.microsoft.com/office/powerpoint/2010/main" val="4164155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229600" cy="844716"/>
          </a:xfrm>
        </p:spPr>
        <p:txBody>
          <a:bodyPr>
            <a:normAutofit/>
          </a:bodyPr>
          <a:lstStyle/>
          <a:p>
            <a:r>
              <a:rPr lang="ru-RU" sz="2400" dirty="0">
                <a:effectLst/>
              </a:rPr>
              <a:t>Прием </a:t>
            </a:r>
            <a:r>
              <a:rPr lang="ru-RU" sz="2400" dirty="0" smtClean="0">
                <a:effectLst/>
              </a:rPr>
              <a:t>3 «</a:t>
            </a:r>
            <a:r>
              <a:rPr lang="ru-RU" sz="2400" dirty="0">
                <a:effectLst/>
              </a:rPr>
              <a:t>Переключение</a:t>
            </a:r>
            <a:r>
              <a:rPr lang="ru-RU" sz="2400" dirty="0" smtClean="0">
                <a:effectLst/>
              </a:rPr>
              <a:t>»</a:t>
            </a:r>
            <a:endParaRPr lang="ru-RU" sz="2800" dirty="0"/>
          </a:p>
        </p:txBody>
      </p:sp>
      <p:sp>
        <p:nvSpPr>
          <p:cNvPr id="4" name="Прямоугольник 3"/>
          <p:cNvSpPr/>
          <p:nvPr/>
        </p:nvSpPr>
        <p:spPr>
          <a:xfrm>
            <a:off x="305280" y="764704"/>
            <a:ext cx="8517632" cy="5632311"/>
          </a:xfrm>
          <a:prstGeom prst="rect">
            <a:avLst/>
          </a:prstGeom>
        </p:spPr>
        <p:txBody>
          <a:bodyPr wrap="square">
            <a:spAutoFit/>
          </a:bodyPr>
          <a:lstStyle/>
          <a:p>
            <a:r>
              <a:rPr lang="ru-RU" sz="2000" u="sng" dirty="0"/>
              <a:t>Правила применения </a:t>
            </a:r>
            <a:endParaRPr lang="ru-RU" sz="2000" dirty="0"/>
          </a:p>
          <a:p>
            <a:pPr>
              <a:tabLst>
                <a:tab pos="357188" algn="l"/>
              </a:tabLst>
            </a:pPr>
            <a:r>
              <a:rPr lang="ru-RU" sz="2000" dirty="0" smtClean="0"/>
              <a:t>Неверно</a:t>
            </a:r>
            <a:r>
              <a:rPr lang="ru-RU" sz="2000" dirty="0"/>
              <a:t>:</a:t>
            </a:r>
          </a:p>
          <a:p>
            <a:pPr>
              <a:tabLst>
                <a:tab pos="357188" algn="l"/>
              </a:tabLst>
            </a:pPr>
            <a:r>
              <a:rPr lang="ru-RU" sz="2000" dirty="0"/>
              <a:t>•	прекращать оказание помощи (после того, как ребенок выговорился, остро негативные эмоции на определенное время сменяются апатией, чувством опустошенности, ребенок выглядит подавленным, очень уставшим, спокойным. Может даже пообещать, что никогда не совершит рокового шага. Появляется иллюзия, что ребенок отказался от мысли о самоубийстве и работа по оказанию помощи прекращается.</a:t>
            </a:r>
          </a:p>
          <a:p>
            <a:r>
              <a:rPr lang="ru-RU" sz="2000" dirty="0"/>
              <a:t>Это крайне неверно и очень опасно. «Отсрочка» кратковременна, обычно через несколько часов суицидальная активность возобновляется).</a:t>
            </a:r>
          </a:p>
          <a:p>
            <a:r>
              <a:rPr lang="ru-RU" sz="2000" dirty="0"/>
              <a:t>•	Просить помочь что-то сделать для класса в качестве {ребенок хочет, чтобы говорили о нем и о его проблеме, просьбу чаще расценивает, как нежелание слушать его и помогать ему, как непонимание его самого, сложности его ситуации, неуважение)</a:t>
            </a:r>
          </a:p>
          <a:p>
            <a:r>
              <a:rPr lang="ru-RU" sz="2000" dirty="0"/>
              <a:t>•	опасаться, что вопросы могут показаться нелепыми (в состоянии готовности совершишь суицид ребенок меньше всего анализирует логичность беседы, он полностью поглощен невыносимой душевной болью, все мысли только о том, что ему плохо)</a:t>
            </a:r>
          </a:p>
        </p:txBody>
      </p:sp>
    </p:spTree>
    <p:extLst>
      <p:ext uri="{BB962C8B-B14F-4D97-AF65-F5344CB8AC3E}">
        <p14:creationId xmlns:p14="http://schemas.microsoft.com/office/powerpoint/2010/main" val="284396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712076"/>
            <a:ext cx="8229600" cy="844716"/>
          </a:xfrm>
        </p:spPr>
        <p:txBody>
          <a:bodyPr>
            <a:normAutofit/>
          </a:bodyPr>
          <a:lstStyle/>
          <a:p>
            <a:r>
              <a:rPr lang="ru-RU" sz="2400" dirty="0">
                <a:effectLst/>
              </a:rPr>
              <a:t>Прием </a:t>
            </a:r>
            <a:r>
              <a:rPr lang="ru-RU" sz="2400" dirty="0" smtClean="0">
                <a:effectLst/>
              </a:rPr>
              <a:t>4 «</a:t>
            </a:r>
            <a:r>
              <a:rPr lang="ru-RU" sz="2400" dirty="0">
                <a:effectLst/>
              </a:rPr>
              <a:t>Формирование позитивного образа будущего</a:t>
            </a:r>
            <a:r>
              <a:rPr lang="ru-RU" sz="2400" dirty="0" smtClean="0">
                <a:effectLst/>
              </a:rPr>
              <a:t>»</a:t>
            </a:r>
            <a:endParaRPr lang="ru-RU" sz="2800" dirty="0"/>
          </a:p>
        </p:txBody>
      </p:sp>
      <p:sp>
        <p:nvSpPr>
          <p:cNvPr id="4" name="Прямоугольник 3"/>
          <p:cNvSpPr/>
          <p:nvPr/>
        </p:nvSpPr>
        <p:spPr>
          <a:xfrm>
            <a:off x="305280" y="1778040"/>
            <a:ext cx="8517632" cy="1938992"/>
          </a:xfrm>
          <a:prstGeom prst="rect">
            <a:avLst/>
          </a:prstGeom>
        </p:spPr>
        <p:txBody>
          <a:bodyPr wrap="square">
            <a:spAutoFit/>
          </a:bodyPr>
          <a:lstStyle/>
          <a:p>
            <a:r>
              <a:rPr lang="ru-RU" sz="2000" dirty="0"/>
              <a:t>Цель - показать, что будущее есть и оно может быть позитивным (в противовес тому, что у ребенка- </a:t>
            </a:r>
            <a:r>
              <a:rPr lang="ru-RU" sz="2000" dirty="0" err="1"/>
              <a:t>суицидента</a:t>
            </a:r>
            <a:r>
              <a:rPr lang="ru-RU" sz="2000" dirty="0"/>
              <a:t> образа будущего нет)</a:t>
            </a:r>
          </a:p>
          <a:p>
            <a:endParaRPr lang="ru-RU" sz="2000" dirty="0" smtClean="0"/>
          </a:p>
          <a:p>
            <a:r>
              <a:rPr lang="ru-RU" sz="2000" dirty="0" smtClean="0"/>
              <a:t>Действия </a:t>
            </a:r>
            <a:r>
              <a:rPr lang="ru-RU" sz="2000" dirty="0"/>
              <a:t>- вместе с ребенком планировать понятное ближайшее будущее, говорить о том, что в будущем ребенку понятно и кажется вполне достижимым.</a:t>
            </a:r>
          </a:p>
        </p:txBody>
      </p:sp>
    </p:spTree>
    <p:extLst>
      <p:ext uri="{BB962C8B-B14F-4D97-AF65-F5344CB8AC3E}">
        <p14:creationId xmlns:p14="http://schemas.microsoft.com/office/powerpoint/2010/main" val="2892378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844716"/>
          </a:xfrm>
        </p:spPr>
        <p:txBody>
          <a:bodyPr>
            <a:normAutofit/>
          </a:bodyPr>
          <a:lstStyle/>
          <a:p>
            <a:r>
              <a:rPr lang="ru-RU" sz="2400" dirty="0">
                <a:effectLst/>
              </a:rPr>
              <a:t>Прием </a:t>
            </a:r>
            <a:r>
              <a:rPr lang="ru-RU" sz="2400" dirty="0" smtClean="0">
                <a:effectLst/>
              </a:rPr>
              <a:t>4 «</a:t>
            </a:r>
            <a:r>
              <a:rPr lang="ru-RU" sz="2400" dirty="0">
                <a:effectLst/>
              </a:rPr>
              <a:t>Формирование позитивного образа будущего</a:t>
            </a:r>
            <a:r>
              <a:rPr lang="ru-RU" sz="2400" dirty="0" smtClean="0">
                <a:effectLst/>
              </a:rPr>
              <a:t>»</a:t>
            </a:r>
            <a:endParaRPr lang="ru-RU" sz="2800" dirty="0"/>
          </a:p>
        </p:txBody>
      </p:sp>
      <p:sp>
        <p:nvSpPr>
          <p:cNvPr id="4" name="Прямоугольник 3"/>
          <p:cNvSpPr/>
          <p:nvPr/>
        </p:nvSpPr>
        <p:spPr>
          <a:xfrm>
            <a:off x="251520" y="908720"/>
            <a:ext cx="8784976" cy="5632311"/>
          </a:xfrm>
          <a:prstGeom prst="rect">
            <a:avLst/>
          </a:prstGeom>
        </p:spPr>
        <p:txBody>
          <a:bodyPr wrap="square">
            <a:spAutoFit/>
          </a:bodyPr>
          <a:lstStyle/>
          <a:p>
            <a:pPr>
              <a:lnSpc>
                <a:spcPct val="90000"/>
              </a:lnSpc>
            </a:pPr>
            <a:r>
              <a:rPr lang="ru-RU" sz="2000" u="sng" dirty="0"/>
              <a:t>Правила применения:</a:t>
            </a:r>
            <a:endParaRPr lang="ru-RU" sz="2000" dirty="0"/>
          </a:p>
          <a:p>
            <a:pPr>
              <a:lnSpc>
                <a:spcPct val="90000"/>
              </a:lnSpc>
            </a:pPr>
            <a:r>
              <a:rPr lang="ru-RU" sz="2000" dirty="0"/>
              <a:t>Верно:</a:t>
            </a:r>
          </a:p>
          <a:p>
            <a:pPr>
              <a:lnSpc>
                <a:spcPct val="90000"/>
              </a:lnSpc>
            </a:pPr>
            <a:r>
              <a:rPr lang="ru-RU" sz="2000" dirty="0"/>
              <a:t>Начните сами: задавайте вопросы о будущем, ответы на которые вам известны, которые не ставят ребенка в тупик и не вызывают негатива.</a:t>
            </a:r>
          </a:p>
          <a:p>
            <a:pPr>
              <a:lnSpc>
                <a:spcPct val="90000"/>
              </a:lnSpc>
              <a:tabLst>
                <a:tab pos="357188" algn="l"/>
              </a:tabLst>
            </a:pPr>
            <a:r>
              <a:rPr lang="ru-RU" sz="2000" dirty="0"/>
              <a:t>1.	Предположите несколько вариантов позитивных </a:t>
            </a:r>
            <a:r>
              <a:rPr lang="ru-RU" sz="2000" dirty="0" smtClean="0"/>
              <a:t>(или как минимум без негатива) развития </a:t>
            </a:r>
            <a:r>
              <a:rPr lang="ru-RU" sz="2000" dirty="0"/>
              <a:t>событий в будущем ребенка.</a:t>
            </a:r>
          </a:p>
          <a:p>
            <a:pPr>
              <a:lnSpc>
                <a:spcPct val="90000"/>
              </a:lnSpc>
              <a:tabLst>
                <a:tab pos="357188" algn="l"/>
              </a:tabLst>
            </a:pPr>
            <a:r>
              <a:rPr lang="ru-RU" sz="2000" dirty="0"/>
              <a:t>2.	Показывайте, что достичь запланированного достаточно просто (ребенок не в том состоянии, чтобы нести ответственность или принимать какие-либо решения).</a:t>
            </a:r>
          </a:p>
          <a:p>
            <a:pPr>
              <a:lnSpc>
                <a:spcPct val="90000"/>
              </a:lnSpc>
              <a:tabLst>
                <a:tab pos="357188" algn="l"/>
              </a:tabLst>
            </a:pPr>
            <a:r>
              <a:rPr lang="ru-RU" sz="2000" dirty="0"/>
              <a:t>3.	Предложите в будущем что-то совместное, если это актуально,</a:t>
            </a:r>
          </a:p>
          <a:p>
            <a:pPr>
              <a:lnSpc>
                <a:spcPct val="90000"/>
              </a:lnSpc>
              <a:tabLst>
                <a:tab pos="357188" algn="l"/>
              </a:tabLst>
            </a:pPr>
            <a:r>
              <a:rPr lang="ru-RU" sz="2000" dirty="0"/>
              <a:t>4.	Предложите помощь в будущем, помощь в осуществлении планов ребенка.</a:t>
            </a:r>
          </a:p>
          <a:p>
            <a:pPr>
              <a:lnSpc>
                <a:spcPct val="90000"/>
              </a:lnSpc>
              <a:tabLst>
                <a:tab pos="357188" algn="l"/>
              </a:tabLst>
            </a:pPr>
            <a:r>
              <a:rPr lang="ru-RU" sz="2000" dirty="0"/>
              <a:t>Неверно:</a:t>
            </a:r>
          </a:p>
          <a:p>
            <a:pPr>
              <a:lnSpc>
                <a:spcPct val="90000"/>
              </a:lnSpc>
              <a:tabLst>
                <a:tab pos="357188" algn="l"/>
              </a:tabLst>
            </a:pPr>
            <a:r>
              <a:rPr lang="ru-RU" sz="2000" dirty="0"/>
              <a:t>•	Говорить о далекой перспективе (ребенок в таком состоянии не готов долгосрочно планировать)</a:t>
            </a:r>
          </a:p>
          <a:p>
            <a:pPr>
              <a:lnSpc>
                <a:spcPct val="90000"/>
              </a:lnSpc>
              <a:tabLst>
                <a:tab pos="357188" algn="l"/>
              </a:tabLst>
            </a:pPr>
            <a:r>
              <a:rPr lang="ru-RU" sz="2000" dirty="0"/>
              <a:t>•	Говорить о том, в чем Вы не уверены (например, что после окончания школы ребенок поступит учиться дальше)</a:t>
            </a:r>
          </a:p>
          <a:p>
            <a:pPr>
              <a:lnSpc>
                <a:spcPct val="90000"/>
              </a:lnSpc>
              <a:tabLst>
                <a:tab pos="357188" algn="l"/>
              </a:tabLst>
            </a:pPr>
            <a:r>
              <a:rPr lang="ru-RU" sz="2000" dirty="0"/>
              <a:t>•	Говорить на темы, которые могут вызвать негативную реакцию или дополнительные переживания</a:t>
            </a:r>
          </a:p>
          <a:p>
            <a:pPr>
              <a:lnSpc>
                <a:spcPct val="90000"/>
              </a:lnSpc>
              <a:tabLst>
                <a:tab pos="357188" algn="l"/>
              </a:tabLst>
            </a:pPr>
            <a:r>
              <a:rPr lang="ru-RU" sz="2000" dirty="0"/>
              <a:t>•	Рассказывать о своих планах</a:t>
            </a:r>
          </a:p>
        </p:txBody>
      </p:sp>
    </p:spTree>
    <p:extLst>
      <p:ext uri="{BB962C8B-B14F-4D97-AF65-F5344CB8AC3E}">
        <p14:creationId xmlns:p14="http://schemas.microsoft.com/office/powerpoint/2010/main" val="3082651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9208" y="476672"/>
            <a:ext cx="8229600" cy="844716"/>
          </a:xfrm>
        </p:spPr>
        <p:txBody>
          <a:bodyPr>
            <a:normAutofit/>
          </a:bodyPr>
          <a:lstStyle/>
          <a:p>
            <a:r>
              <a:rPr lang="ru-RU" sz="2400" dirty="0">
                <a:effectLst/>
              </a:rPr>
              <a:t>Вспомогательные приемы</a:t>
            </a:r>
            <a:endParaRPr lang="ru-RU" sz="2800" dirty="0"/>
          </a:p>
        </p:txBody>
      </p:sp>
      <p:sp>
        <p:nvSpPr>
          <p:cNvPr id="4" name="Прямоугольник 3"/>
          <p:cNvSpPr/>
          <p:nvPr/>
        </p:nvSpPr>
        <p:spPr>
          <a:xfrm>
            <a:off x="251520" y="1772816"/>
            <a:ext cx="8784976" cy="3447098"/>
          </a:xfrm>
          <a:prstGeom prst="rect">
            <a:avLst/>
          </a:prstGeom>
        </p:spPr>
        <p:txBody>
          <a:bodyPr wrap="square">
            <a:spAutoFit/>
          </a:bodyPr>
          <a:lstStyle/>
          <a:p>
            <a:pPr indent="357188">
              <a:buAutoNum type="arabicPeriod"/>
            </a:pPr>
            <a:r>
              <a:rPr lang="ru-RU" sz="2000" dirty="0" err="1" smtClean="0"/>
              <a:t>Отзеркаливание</a:t>
            </a:r>
            <a:r>
              <a:rPr lang="ru-RU" sz="2000" dirty="0" smtClean="0"/>
              <a:t> </a:t>
            </a:r>
            <a:r>
              <a:rPr lang="ru-RU" sz="2000" dirty="0"/>
              <a:t>- Примите ту же позу, говорите тем же тоном, повторяйте отдельные фразы и слова за ребенком. Ваша цель - показать, что Вы одинаково чувствуете и Вы «свой», вам можно доверить переживания, вы поймете</a:t>
            </a:r>
            <a:r>
              <a:rPr lang="ru-RU" sz="2000" dirty="0" smtClean="0"/>
              <a:t>.</a:t>
            </a:r>
          </a:p>
          <a:p>
            <a:pPr indent="357188"/>
            <a:endParaRPr lang="ru-RU" sz="2000" dirty="0"/>
          </a:p>
          <a:p>
            <a:pPr indent="357188"/>
            <a:r>
              <a:rPr lang="ru-RU" sz="2000" dirty="0"/>
              <a:t>2.	Демонстрация сопереживания - кивайте, смотрите на ребенка, сосредоточьтесь на нем, предлагайте помощь, просите разрешить помочь, предлагайте поговорить с родственниками, учителями, спрашивайте, что можете для него сделать, от чего бы ему стало легче, скажите, что просто молча будете рядом.</a:t>
            </a:r>
          </a:p>
          <a:p>
            <a:pPr>
              <a:lnSpc>
                <a:spcPct val="90000"/>
              </a:lnSpc>
            </a:pPr>
            <a:endParaRPr lang="ru-RU" sz="2000" dirty="0"/>
          </a:p>
        </p:txBody>
      </p:sp>
    </p:spTree>
    <p:extLst>
      <p:ext uri="{BB962C8B-B14F-4D97-AF65-F5344CB8AC3E}">
        <p14:creationId xmlns:p14="http://schemas.microsoft.com/office/powerpoint/2010/main" val="1122688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88" y="1071563"/>
            <a:ext cx="8229600" cy="4525962"/>
          </a:xfrm>
        </p:spPr>
        <p:txBody>
          <a:bodyPr/>
          <a:lstStyle/>
          <a:p>
            <a:pPr algn="ctr" eaLnBrk="1" hangingPunct="1">
              <a:buFontTx/>
              <a:buNone/>
              <a:defRPr/>
            </a:pPr>
            <a:r>
              <a:rPr lang="ru-RU" b="1" dirty="0" smtClean="0">
                <a:effectLst>
                  <a:outerShdw blurRad="38100" dist="38100" dir="2700000" algn="tl">
                    <a:srgbClr val="000000">
                      <a:alpha val="43137"/>
                    </a:srgbClr>
                  </a:outerShdw>
                </a:effectLst>
                <a:latin typeface="Cambria" pitchFamily="18" charset="0"/>
              </a:rPr>
              <a:t>Спасибо за внимание!</a:t>
            </a:r>
          </a:p>
          <a:p>
            <a:pPr algn="ctr" eaLnBrk="1" hangingPunct="1">
              <a:buFontTx/>
              <a:buNone/>
              <a:defRPr/>
            </a:pPr>
            <a:endParaRPr lang="ru-RU" b="1" dirty="0" smtClean="0">
              <a:effectLst>
                <a:outerShdw blurRad="38100" dist="38100" dir="2700000" algn="tl">
                  <a:srgbClr val="000000">
                    <a:alpha val="43137"/>
                  </a:srgbClr>
                </a:outerShdw>
              </a:effectLst>
              <a:latin typeface="Cambria" pitchFamily="18" charset="0"/>
            </a:endParaRPr>
          </a:p>
          <a:p>
            <a:pPr eaLnBrk="1" hangingPunct="1">
              <a:spcBef>
                <a:spcPts val="2400"/>
              </a:spcBef>
              <a:buFontTx/>
              <a:buNone/>
              <a:defRPr/>
            </a:pPr>
            <a:r>
              <a:rPr lang="ru-RU" b="1" dirty="0" smtClean="0">
                <a:effectLst>
                  <a:outerShdw blurRad="38100" dist="38100" dir="2700000" algn="tl">
                    <a:srgbClr val="000000">
                      <a:alpha val="43137"/>
                    </a:srgbClr>
                  </a:outerShdw>
                </a:effectLst>
                <a:latin typeface="Cambria" pitchFamily="18" charset="0"/>
              </a:rPr>
              <a:t>Наш сайт: </a:t>
            </a:r>
            <a:r>
              <a:rPr lang="ru-RU" b="1" dirty="0" smtClean="0">
                <a:solidFill>
                  <a:srgbClr val="000099"/>
                </a:solidFill>
                <a:effectLst>
                  <a:outerShdw blurRad="38100" dist="38100" dir="2700000" algn="tl">
                    <a:srgbClr val="000000">
                      <a:alpha val="43137"/>
                    </a:srgbClr>
                  </a:outerShdw>
                </a:effectLst>
                <a:latin typeface="Cambria" pitchFamily="18" charset="0"/>
              </a:rPr>
              <a:t>40школа.рф</a:t>
            </a:r>
          </a:p>
          <a:p>
            <a:pPr eaLnBrk="1" hangingPunct="1">
              <a:spcBef>
                <a:spcPts val="2400"/>
              </a:spcBef>
              <a:buFontTx/>
              <a:buNone/>
              <a:defRPr/>
            </a:pPr>
            <a:r>
              <a:rPr lang="ru-RU" b="1" dirty="0" smtClean="0">
                <a:effectLst>
                  <a:outerShdw blurRad="38100" dist="38100" dir="2700000" algn="tl">
                    <a:srgbClr val="000000">
                      <a:alpha val="43137"/>
                    </a:srgbClr>
                  </a:outerShdw>
                </a:effectLst>
                <a:latin typeface="Cambria" pitchFamily="18" charset="0"/>
              </a:rPr>
              <a:t>Вы можете позвонить нам: </a:t>
            </a:r>
            <a:r>
              <a:rPr lang="ru-RU" b="1" dirty="0" smtClean="0">
                <a:solidFill>
                  <a:srgbClr val="000099"/>
                </a:solidFill>
                <a:effectLst>
                  <a:outerShdw blurRad="38100" dist="38100" dir="2700000" algn="tl">
                    <a:srgbClr val="000000">
                      <a:alpha val="43137"/>
                    </a:srgbClr>
                  </a:outerShdw>
                </a:effectLst>
                <a:latin typeface="Cambria" pitchFamily="18" charset="0"/>
              </a:rPr>
              <a:t>26-32-50</a:t>
            </a:r>
          </a:p>
          <a:p>
            <a:pPr eaLnBrk="1" hangingPunct="1">
              <a:spcBef>
                <a:spcPts val="2400"/>
              </a:spcBef>
              <a:buFontTx/>
              <a:buNone/>
              <a:defRPr/>
            </a:pPr>
            <a:r>
              <a:rPr lang="ru-RU" b="1" dirty="0" smtClean="0">
                <a:effectLst>
                  <a:outerShdw blurRad="38100" dist="38100" dir="2700000" algn="tl">
                    <a:srgbClr val="000000">
                      <a:alpha val="43137"/>
                    </a:srgbClr>
                  </a:outerShdw>
                </a:effectLst>
                <a:latin typeface="Cambria" pitchFamily="18" charset="0"/>
              </a:rPr>
              <a:t>Вы можете написать нам:</a:t>
            </a:r>
          </a:p>
          <a:p>
            <a:pPr eaLnBrk="1" hangingPunct="1">
              <a:buFontTx/>
              <a:buNone/>
              <a:defRPr/>
            </a:pPr>
            <a:r>
              <a:rPr lang="ru-RU" b="1" dirty="0" smtClean="0">
                <a:effectLst>
                  <a:outerShdw blurRad="38100" dist="38100" dir="2700000" algn="tl">
                    <a:srgbClr val="000000">
                      <a:alpha val="43137"/>
                    </a:srgbClr>
                  </a:outerShdw>
                </a:effectLst>
                <a:latin typeface="Cambria" pitchFamily="18" charset="0"/>
              </a:rPr>
              <a:t>			</a:t>
            </a:r>
            <a:r>
              <a:rPr lang="en-US" b="1" dirty="0" smtClean="0">
                <a:solidFill>
                  <a:srgbClr val="000099"/>
                </a:solidFill>
              </a:rPr>
              <a:t>mbousosh40-nv@yandex.ru</a:t>
            </a:r>
            <a:r>
              <a:rPr lang="ru-RU" b="1" dirty="0" smtClean="0">
                <a:solidFill>
                  <a:srgbClr val="000099"/>
                </a:solidFill>
                <a:effectLst>
                  <a:outerShdw blurRad="38100" dist="38100" dir="2700000" algn="tl">
                    <a:srgbClr val="000000">
                      <a:alpha val="43137"/>
                    </a:srgbClr>
                  </a:outerShdw>
                </a:effectLst>
                <a:latin typeface="Cambria" pitchFamily="18" charset="0"/>
              </a:rPr>
              <a:t> </a:t>
            </a:r>
            <a:r>
              <a:rPr lang="ru-RU" b="1" dirty="0" smtClean="0">
                <a:effectLst>
                  <a:outerShdw blurRad="38100" dist="38100" dir="2700000" algn="tl">
                    <a:srgbClr val="000000">
                      <a:alpha val="43137"/>
                    </a:srgbClr>
                  </a:outerShdw>
                </a:effectLst>
                <a:latin typeface="Cambria" pitchFamily="18"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980728"/>
            <a:ext cx="8229600" cy="3500462"/>
          </a:xfrm>
        </p:spPr>
        <p:txBody>
          <a:bodyPr>
            <a:noAutofit/>
          </a:bodyPr>
          <a:lstStyle/>
          <a:p>
            <a:pPr>
              <a:buNone/>
            </a:pPr>
            <a:endParaRPr lang="ru-RU" sz="4000" dirty="0" smtClean="0"/>
          </a:p>
          <a:p>
            <a:pPr>
              <a:buNone/>
            </a:pPr>
            <a:r>
              <a:rPr lang="ru-RU" sz="4000" u="sng" dirty="0">
                <a:effectLst>
                  <a:outerShdw blurRad="38100" dist="38100" dir="2700000" algn="tl">
                    <a:srgbClr val="000000">
                      <a:alpha val="43137"/>
                    </a:srgbClr>
                  </a:outerShdw>
                </a:effectLst>
              </a:rPr>
              <a:t>Кризисная интервенция </a:t>
            </a:r>
            <a:r>
              <a:rPr lang="ru-RU" sz="4000" dirty="0"/>
              <a:t>- это экстренная психологическая помощь человеку, находящемуся в состоянии кризиса</a:t>
            </a:r>
            <a:endParaRPr lang="ru-RU"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29600" cy="844716"/>
          </a:xfrm>
        </p:spPr>
        <p:txBody>
          <a:bodyPr>
            <a:normAutofit/>
          </a:bodyPr>
          <a:lstStyle/>
          <a:p>
            <a:r>
              <a:rPr lang="ru-RU" sz="2800" dirty="0" smtClean="0">
                <a:effectLst/>
              </a:rPr>
              <a:t>Принципы кризисной </a:t>
            </a:r>
            <a:r>
              <a:rPr lang="ru-RU" sz="2800" dirty="0">
                <a:effectLst/>
              </a:rPr>
              <a:t>интервенции</a:t>
            </a:r>
            <a:endParaRPr lang="ru-RU" sz="2800" dirty="0"/>
          </a:p>
        </p:txBody>
      </p:sp>
      <p:sp>
        <p:nvSpPr>
          <p:cNvPr id="4" name="Прямоугольник 3"/>
          <p:cNvSpPr/>
          <p:nvPr/>
        </p:nvSpPr>
        <p:spPr>
          <a:xfrm>
            <a:off x="683568" y="1916832"/>
            <a:ext cx="5904656" cy="3323987"/>
          </a:xfrm>
          <a:prstGeom prst="rect">
            <a:avLst/>
          </a:prstGeom>
        </p:spPr>
        <p:txBody>
          <a:bodyPr wrap="square">
            <a:spAutoFit/>
          </a:bodyPr>
          <a:lstStyle/>
          <a:p>
            <a:pPr>
              <a:spcBef>
                <a:spcPts val="600"/>
              </a:spcBef>
              <a:spcAft>
                <a:spcPts val="600"/>
              </a:spcAft>
              <a:buAutoNum type="arabicPeriod"/>
              <a:tabLst>
                <a:tab pos="357188" algn="l"/>
              </a:tabLst>
            </a:pPr>
            <a:r>
              <a:rPr lang="ru-RU" sz="2000" dirty="0" smtClean="0"/>
              <a:t>Эмпатический </a:t>
            </a:r>
            <a:r>
              <a:rPr lang="ru-RU" sz="2000" dirty="0"/>
              <a:t>(доверительный, располагающий) контакт</a:t>
            </a:r>
            <a:r>
              <a:rPr lang="ru-RU" sz="2000" dirty="0" smtClean="0"/>
              <a:t>.</a:t>
            </a:r>
          </a:p>
          <a:p>
            <a:pPr>
              <a:spcBef>
                <a:spcPts val="600"/>
              </a:spcBef>
              <a:spcAft>
                <a:spcPts val="600"/>
              </a:spcAft>
              <a:buAutoNum type="arabicPeriod"/>
              <a:tabLst>
                <a:tab pos="357188" algn="l"/>
              </a:tabLst>
            </a:pPr>
            <a:r>
              <a:rPr lang="ru-RU" sz="2000" dirty="0" smtClean="0"/>
              <a:t>Безотлагательность.</a:t>
            </a:r>
          </a:p>
          <a:p>
            <a:pPr>
              <a:spcBef>
                <a:spcPts val="600"/>
              </a:spcBef>
              <a:spcAft>
                <a:spcPts val="600"/>
              </a:spcAft>
              <a:buAutoNum type="arabicPeriod"/>
              <a:tabLst>
                <a:tab pos="357188" algn="l"/>
              </a:tabLst>
            </a:pPr>
            <a:r>
              <a:rPr lang="ru-RU" sz="2000" dirty="0" smtClean="0"/>
              <a:t>Высокий </a:t>
            </a:r>
            <a:r>
              <a:rPr lang="ru-RU" sz="2000" dirty="0"/>
              <a:t>уровень активности лица, оказывающего помощь (педагога).</a:t>
            </a:r>
          </a:p>
          <a:p>
            <a:pPr>
              <a:spcBef>
                <a:spcPts val="600"/>
              </a:spcBef>
              <a:spcAft>
                <a:spcPts val="600"/>
              </a:spcAft>
              <a:tabLst>
                <a:tab pos="357188" algn="l"/>
              </a:tabLst>
            </a:pPr>
            <a:r>
              <a:rPr lang="ru-RU" sz="2000" dirty="0" smtClean="0"/>
              <a:t>4.Ограничение </a:t>
            </a:r>
            <a:r>
              <a:rPr lang="ru-RU" sz="2000" dirty="0"/>
              <a:t>целей.</a:t>
            </a:r>
          </a:p>
          <a:p>
            <a:pPr>
              <a:spcBef>
                <a:spcPts val="600"/>
              </a:spcBef>
              <a:spcAft>
                <a:spcPts val="600"/>
              </a:spcAft>
              <a:tabLst>
                <a:tab pos="357188" algn="l"/>
              </a:tabLst>
            </a:pPr>
            <a:r>
              <a:rPr lang="ru-RU" sz="2000" dirty="0" smtClean="0"/>
              <a:t>5</a:t>
            </a:r>
            <a:r>
              <a:rPr lang="ru-RU" sz="2000" dirty="0"/>
              <a:t>.	Поддержка.</a:t>
            </a:r>
          </a:p>
          <a:p>
            <a:pPr>
              <a:spcBef>
                <a:spcPts val="600"/>
              </a:spcBef>
              <a:spcAft>
                <a:spcPts val="600"/>
              </a:spcAft>
              <a:tabLst>
                <a:tab pos="357188" algn="l"/>
              </a:tabLst>
            </a:pPr>
            <a:r>
              <a:rPr lang="ru-RU" sz="2000" dirty="0" smtClean="0"/>
              <a:t>6</a:t>
            </a:r>
            <a:r>
              <a:rPr lang="ru-RU" sz="2000" dirty="0"/>
              <a:t>.	Уважение.</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29600" cy="844716"/>
          </a:xfrm>
        </p:spPr>
        <p:txBody>
          <a:bodyPr>
            <a:normAutofit fontScale="90000"/>
          </a:bodyPr>
          <a:lstStyle/>
          <a:p>
            <a:r>
              <a:rPr lang="ru-RU" sz="2800" dirty="0" smtClean="0">
                <a:effectLst/>
              </a:rPr>
              <a:t>цель и задача кризисной </a:t>
            </a:r>
            <a:r>
              <a:rPr lang="ru-RU" sz="2800" dirty="0">
                <a:effectLst/>
              </a:rPr>
              <a:t>интервенции</a:t>
            </a:r>
            <a:endParaRPr lang="ru-RU" sz="2800" dirty="0"/>
          </a:p>
        </p:txBody>
      </p:sp>
      <p:sp>
        <p:nvSpPr>
          <p:cNvPr id="4" name="Прямоугольник 3"/>
          <p:cNvSpPr/>
          <p:nvPr/>
        </p:nvSpPr>
        <p:spPr>
          <a:xfrm>
            <a:off x="683568" y="1916832"/>
            <a:ext cx="6408712" cy="3785652"/>
          </a:xfrm>
          <a:prstGeom prst="rect">
            <a:avLst/>
          </a:prstGeom>
        </p:spPr>
        <p:txBody>
          <a:bodyPr wrap="square">
            <a:spAutoFit/>
          </a:bodyPr>
          <a:lstStyle/>
          <a:p>
            <a:pPr>
              <a:spcBef>
                <a:spcPts val="600"/>
              </a:spcBef>
              <a:spcAft>
                <a:spcPts val="600"/>
              </a:spcAft>
              <a:tabLst>
                <a:tab pos="357188" algn="l"/>
              </a:tabLst>
            </a:pPr>
            <a:r>
              <a:rPr lang="ru-RU" sz="2000" u="sng" dirty="0"/>
              <a:t>Главная цель интервенции </a:t>
            </a:r>
            <a:r>
              <a:rPr lang="ru-RU" sz="2000" dirty="0"/>
              <a:t>- Снижение эмоционального накала, временное (даже кратковременное) притупление эмоций и чувств, которые толкают ребенка на отчаянный поступок. Экстренная помощь здесь и сейчас</a:t>
            </a:r>
            <a:r>
              <a:rPr lang="ru-RU" sz="2000" dirty="0" smtClean="0"/>
              <a:t>.</a:t>
            </a:r>
          </a:p>
          <a:p>
            <a:pPr>
              <a:spcBef>
                <a:spcPts val="600"/>
              </a:spcBef>
              <a:spcAft>
                <a:spcPts val="600"/>
              </a:spcAft>
              <a:tabLst>
                <a:tab pos="357188" algn="l"/>
              </a:tabLst>
            </a:pPr>
            <a:endParaRPr lang="ru-RU" sz="2000" dirty="0"/>
          </a:p>
          <a:p>
            <a:pPr>
              <a:spcBef>
                <a:spcPts val="600"/>
              </a:spcBef>
              <a:spcAft>
                <a:spcPts val="600"/>
              </a:spcAft>
              <a:tabLst>
                <a:tab pos="357188" algn="l"/>
              </a:tabLst>
            </a:pPr>
            <a:r>
              <a:rPr lang="ru-RU" sz="2000" u="sng" dirty="0" smtClean="0"/>
              <a:t>Основная </a:t>
            </a:r>
            <a:r>
              <a:rPr lang="ru-RU" sz="2000" u="sng" dirty="0"/>
              <a:t>задача </a:t>
            </a:r>
            <a:r>
              <a:rPr lang="ru-RU" sz="2000" dirty="0"/>
              <a:t>– выиграть время. Отговорить, не дать совершить непоправимое в настоящий  момент, потом, когда прямая опасность минует, организовывать помощь, решать проблему, которая провоцирует суицидальное поведение.</a:t>
            </a:r>
          </a:p>
        </p:txBody>
      </p:sp>
    </p:spTree>
    <p:extLst>
      <p:ext uri="{BB962C8B-B14F-4D97-AF65-F5344CB8AC3E}">
        <p14:creationId xmlns:p14="http://schemas.microsoft.com/office/powerpoint/2010/main" val="2699275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4624"/>
            <a:ext cx="8229600" cy="844716"/>
          </a:xfrm>
        </p:spPr>
        <p:txBody>
          <a:bodyPr>
            <a:normAutofit/>
          </a:bodyPr>
          <a:lstStyle/>
          <a:p>
            <a:r>
              <a:rPr lang="ru-RU" sz="2400" dirty="0">
                <a:effectLst/>
              </a:rPr>
              <a:t>Прием 1 «Эхо»</a:t>
            </a:r>
            <a:endParaRPr lang="ru-RU" sz="2800" dirty="0"/>
          </a:p>
        </p:txBody>
      </p:sp>
      <p:sp>
        <p:nvSpPr>
          <p:cNvPr id="4" name="Прямоугольник 3"/>
          <p:cNvSpPr/>
          <p:nvPr/>
        </p:nvSpPr>
        <p:spPr>
          <a:xfrm>
            <a:off x="179512" y="1556792"/>
            <a:ext cx="8136904" cy="2246769"/>
          </a:xfrm>
          <a:prstGeom prst="rect">
            <a:avLst/>
          </a:prstGeom>
        </p:spPr>
        <p:txBody>
          <a:bodyPr wrap="square">
            <a:spAutoFit/>
          </a:bodyPr>
          <a:lstStyle/>
          <a:p>
            <a:r>
              <a:rPr lang="ru-RU" sz="2000" dirty="0"/>
              <a:t>Цель - установить и поддерживать контакт с ребенком, показывать ребенку, что его понимают и слышат.</a:t>
            </a:r>
          </a:p>
          <a:p>
            <a:endParaRPr lang="ru-RU" sz="2000" dirty="0" smtClean="0"/>
          </a:p>
          <a:p>
            <a:r>
              <a:rPr lang="ru-RU" sz="2000" dirty="0" smtClean="0"/>
              <a:t>Действия </a:t>
            </a:r>
            <a:r>
              <a:rPr lang="ru-RU" sz="2000" dirty="0"/>
              <a:t>- проговаривание (повторение) за ребенком его фраз, демонстрация того, что Вы его понимаете, принимаете, чувствуете, говорите с ним «его словами, на его языке</a:t>
            </a:r>
            <a:r>
              <a:rPr lang="ru-RU" sz="2000" dirty="0" smtClean="0"/>
              <a:t>».</a:t>
            </a:r>
          </a:p>
          <a:p>
            <a:endParaRPr lang="ru-RU" sz="2000" dirty="0"/>
          </a:p>
        </p:txBody>
      </p:sp>
    </p:spTree>
    <p:extLst>
      <p:ext uri="{BB962C8B-B14F-4D97-AF65-F5344CB8AC3E}">
        <p14:creationId xmlns:p14="http://schemas.microsoft.com/office/powerpoint/2010/main" val="1219478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4624"/>
            <a:ext cx="8229600" cy="844716"/>
          </a:xfrm>
        </p:spPr>
        <p:txBody>
          <a:bodyPr>
            <a:normAutofit/>
          </a:bodyPr>
          <a:lstStyle/>
          <a:p>
            <a:r>
              <a:rPr lang="ru-RU" sz="2400" dirty="0">
                <a:effectLst/>
              </a:rPr>
              <a:t>Прием 1 «Эхо»</a:t>
            </a:r>
            <a:endParaRPr lang="ru-RU" sz="2800" dirty="0"/>
          </a:p>
        </p:txBody>
      </p:sp>
      <p:sp>
        <p:nvSpPr>
          <p:cNvPr id="4" name="Прямоугольник 3"/>
          <p:cNvSpPr/>
          <p:nvPr/>
        </p:nvSpPr>
        <p:spPr>
          <a:xfrm>
            <a:off x="179512" y="908720"/>
            <a:ext cx="8517632" cy="5940088"/>
          </a:xfrm>
          <a:prstGeom prst="rect">
            <a:avLst/>
          </a:prstGeom>
        </p:spPr>
        <p:txBody>
          <a:bodyPr wrap="square">
            <a:spAutoFit/>
          </a:bodyPr>
          <a:lstStyle/>
          <a:p>
            <a:r>
              <a:rPr lang="ru-RU" sz="2000" u="sng" dirty="0" smtClean="0"/>
              <a:t>Правила </a:t>
            </a:r>
            <a:r>
              <a:rPr lang="ru-RU" sz="2000" u="sng" dirty="0"/>
              <a:t>применения</a:t>
            </a:r>
            <a:endParaRPr lang="ru-RU" sz="2000" dirty="0"/>
          </a:p>
          <a:p>
            <a:endParaRPr lang="ru-RU" sz="2000" dirty="0" smtClean="0"/>
          </a:p>
          <a:p>
            <a:r>
              <a:rPr lang="ru-RU" sz="2000" dirty="0" smtClean="0"/>
              <a:t>Верно</a:t>
            </a:r>
            <a:r>
              <a:rPr lang="ru-RU" sz="2000" dirty="0"/>
              <a:t>:</a:t>
            </a:r>
          </a:p>
          <a:p>
            <a:pPr>
              <a:tabLst>
                <a:tab pos="265113" algn="l"/>
              </a:tabLst>
            </a:pPr>
            <a:r>
              <a:rPr lang="ru-RU" sz="2000" dirty="0"/>
              <a:t>•	Соглашаться, вторить услышанному, но делая акцент на начале фразы «Иногда кажется...»</a:t>
            </a:r>
          </a:p>
          <a:p>
            <a:pPr>
              <a:tabLst>
                <a:tab pos="265113" algn="l"/>
              </a:tabLst>
            </a:pPr>
            <a:r>
              <a:rPr lang="ru-RU" sz="2000" dirty="0"/>
              <a:t>•	Повторять отдельные фрагменты фраз или слова так, как их произносит ребенок</a:t>
            </a:r>
          </a:p>
          <a:p>
            <a:pPr>
              <a:tabLst>
                <a:tab pos="265113" algn="l"/>
              </a:tabLst>
            </a:pPr>
            <a:endParaRPr lang="ru-RU" sz="2000" dirty="0" smtClean="0"/>
          </a:p>
          <a:p>
            <a:pPr>
              <a:tabLst>
                <a:tab pos="265113" algn="l"/>
              </a:tabLst>
            </a:pPr>
            <a:r>
              <a:rPr lang="ru-RU" sz="2000" dirty="0" smtClean="0"/>
              <a:t>Неверно</a:t>
            </a:r>
            <a:r>
              <a:rPr lang="ru-RU" sz="2000" dirty="0"/>
              <a:t>:</a:t>
            </a:r>
          </a:p>
          <a:p>
            <a:pPr>
              <a:tabLst>
                <a:tab pos="265113" algn="l"/>
              </a:tabLst>
            </a:pPr>
            <a:r>
              <a:rPr lang="ru-RU" sz="2000" dirty="0"/>
              <a:t>•	Пытаться спорить, что это не так.</a:t>
            </a:r>
          </a:p>
          <a:p>
            <a:pPr>
              <a:tabLst>
                <a:tab pos="265113" algn="l"/>
              </a:tabLst>
            </a:pPr>
            <a:r>
              <a:rPr lang="ru-RU" sz="2000" dirty="0"/>
              <a:t>•	Доказывать, что ребенок не прав.</a:t>
            </a:r>
          </a:p>
          <a:p>
            <a:pPr>
              <a:tabLst>
                <a:tab pos="265113" algn="l"/>
              </a:tabLst>
            </a:pPr>
            <a:r>
              <a:rPr lang="ru-RU" sz="2000" dirty="0"/>
              <a:t>•	Пытаться жалеть и приводить примеры, доказывающие, что ребенок ошибается (ребенок просто замкнется и решит, что его не слышат и он напрасно начал разговор, доверился вам)</a:t>
            </a:r>
          </a:p>
          <a:p>
            <a:pPr>
              <a:tabLst>
                <a:tab pos="265113" algn="l"/>
              </a:tabLst>
            </a:pPr>
            <a:r>
              <a:rPr lang="ru-RU" sz="2000" dirty="0"/>
              <a:t>•	Призывать к совести (в момент, когда эмоциональный накал силен настолько, что жить не хочется, ребенок не думает о морали, совести и подобных высоких материях и не сможет начать думать)</a:t>
            </a:r>
          </a:p>
          <a:p>
            <a:pPr>
              <a:tabLst>
                <a:tab pos="357188" algn="l"/>
              </a:tabLst>
            </a:pPr>
            <a:r>
              <a:rPr lang="ru-RU" sz="2000" dirty="0"/>
              <a:t>•	Приводить примеры, что другим еще хуже (ребенок думает в момент, когда ему крайне тяжело, только о себе, о своей боли</a:t>
            </a:r>
            <a:r>
              <a:rPr lang="ru-RU" sz="2000" dirty="0" smtClean="0"/>
              <a:t>)</a:t>
            </a:r>
            <a:endParaRPr lang="ru-RU" sz="2000" dirty="0"/>
          </a:p>
        </p:txBody>
      </p:sp>
    </p:spTree>
    <p:extLst>
      <p:ext uri="{BB962C8B-B14F-4D97-AF65-F5344CB8AC3E}">
        <p14:creationId xmlns:p14="http://schemas.microsoft.com/office/powerpoint/2010/main" val="3760484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229600" cy="844716"/>
          </a:xfrm>
        </p:spPr>
        <p:txBody>
          <a:bodyPr>
            <a:normAutofit/>
          </a:bodyPr>
          <a:lstStyle/>
          <a:p>
            <a:r>
              <a:rPr lang="ru-RU" sz="2400" dirty="0">
                <a:effectLst/>
              </a:rPr>
              <a:t>Прием </a:t>
            </a:r>
            <a:r>
              <a:rPr lang="ru-RU" sz="2400" dirty="0" smtClean="0">
                <a:effectLst/>
              </a:rPr>
              <a:t>2 «</a:t>
            </a:r>
            <a:r>
              <a:rPr lang="ru-RU" sz="2400" dirty="0">
                <a:effectLst/>
              </a:rPr>
              <a:t>Проговаривание боли</a:t>
            </a:r>
            <a:r>
              <a:rPr lang="ru-RU" sz="2400" dirty="0" smtClean="0">
                <a:effectLst/>
              </a:rPr>
              <a:t>»</a:t>
            </a:r>
            <a:endParaRPr lang="ru-RU" sz="2800" dirty="0"/>
          </a:p>
        </p:txBody>
      </p:sp>
      <p:sp>
        <p:nvSpPr>
          <p:cNvPr id="4" name="Прямоугольник 3"/>
          <p:cNvSpPr/>
          <p:nvPr/>
        </p:nvSpPr>
        <p:spPr>
          <a:xfrm>
            <a:off x="179512" y="1902311"/>
            <a:ext cx="8517632" cy="2554545"/>
          </a:xfrm>
          <a:prstGeom prst="rect">
            <a:avLst/>
          </a:prstGeom>
        </p:spPr>
        <p:txBody>
          <a:bodyPr wrap="square">
            <a:spAutoFit/>
          </a:bodyPr>
          <a:lstStyle/>
          <a:p>
            <a:r>
              <a:rPr lang="ru-RU" sz="2000" dirty="0"/>
              <a:t>Цель - дать возможность выговориться, выплеснуть негатив, страх, безысходность, «проговорить» эмоции, которые толкают на безрассудный поступок, снятие эмоционального накала.</a:t>
            </a:r>
          </a:p>
          <a:p>
            <a:endParaRPr lang="ru-RU" sz="2000" dirty="0" smtClean="0"/>
          </a:p>
          <a:p>
            <a:endParaRPr lang="ru-RU" sz="2000" dirty="0"/>
          </a:p>
          <a:p>
            <a:r>
              <a:rPr lang="ru-RU" sz="2000" dirty="0" smtClean="0"/>
              <a:t>Действия </a:t>
            </a:r>
            <a:r>
              <a:rPr lang="ru-RU" sz="2000" dirty="0"/>
              <a:t>- задавать ребенку вопросы, которые будут стимулировать высказывания, «</a:t>
            </a:r>
            <a:r>
              <a:rPr lang="ru-RU" sz="2000" dirty="0" err="1"/>
              <a:t>выговаривание</a:t>
            </a:r>
            <a:r>
              <a:rPr lang="ru-RU" sz="2000" dirty="0"/>
              <a:t>» эмоций. </a:t>
            </a:r>
            <a:endParaRPr lang="ru-RU" sz="2000" dirty="0" smtClean="0"/>
          </a:p>
          <a:p>
            <a:r>
              <a:rPr lang="ru-RU" sz="2000" dirty="0" smtClean="0"/>
              <a:t>Дать </a:t>
            </a:r>
            <a:r>
              <a:rPr lang="ru-RU" sz="2000" dirty="0"/>
              <a:t>возможность выговориться.</a:t>
            </a:r>
          </a:p>
        </p:txBody>
      </p:sp>
    </p:spTree>
    <p:extLst>
      <p:ext uri="{BB962C8B-B14F-4D97-AF65-F5344CB8AC3E}">
        <p14:creationId xmlns:p14="http://schemas.microsoft.com/office/powerpoint/2010/main" val="1893465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4624"/>
            <a:ext cx="8229600" cy="844716"/>
          </a:xfrm>
        </p:spPr>
        <p:txBody>
          <a:bodyPr>
            <a:normAutofit/>
          </a:bodyPr>
          <a:lstStyle/>
          <a:p>
            <a:r>
              <a:rPr lang="ru-RU" sz="2400" dirty="0">
                <a:effectLst/>
              </a:rPr>
              <a:t>Прием </a:t>
            </a:r>
            <a:r>
              <a:rPr lang="ru-RU" sz="2400" dirty="0" smtClean="0">
                <a:effectLst/>
              </a:rPr>
              <a:t>2 «</a:t>
            </a:r>
            <a:r>
              <a:rPr lang="ru-RU" sz="2400" dirty="0">
                <a:effectLst/>
              </a:rPr>
              <a:t>Проговаривание боли</a:t>
            </a:r>
            <a:r>
              <a:rPr lang="ru-RU" sz="2400" dirty="0" smtClean="0">
                <a:effectLst/>
              </a:rPr>
              <a:t>»</a:t>
            </a:r>
            <a:endParaRPr lang="ru-RU" sz="2800" dirty="0"/>
          </a:p>
        </p:txBody>
      </p:sp>
      <p:sp>
        <p:nvSpPr>
          <p:cNvPr id="4" name="Прямоугольник 3"/>
          <p:cNvSpPr/>
          <p:nvPr/>
        </p:nvSpPr>
        <p:spPr>
          <a:xfrm>
            <a:off x="179512" y="836712"/>
            <a:ext cx="8517632" cy="5940088"/>
          </a:xfrm>
          <a:prstGeom prst="rect">
            <a:avLst/>
          </a:prstGeom>
        </p:spPr>
        <p:txBody>
          <a:bodyPr wrap="square">
            <a:spAutoFit/>
          </a:bodyPr>
          <a:lstStyle/>
          <a:p>
            <a:r>
              <a:rPr lang="ru-RU" sz="2000" u="sng" dirty="0"/>
              <a:t>Правила применения</a:t>
            </a:r>
            <a:endParaRPr lang="ru-RU" sz="2000" dirty="0"/>
          </a:p>
          <a:p>
            <a:r>
              <a:rPr lang="ru-RU" sz="2000" dirty="0"/>
              <a:t>Верно:</a:t>
            </a:r>
          </a:p>
          <a:p>
            <a:r>
              <a:rPr lang="ru-RU" sz="2000" dirty="0"/>
              <a:t>•	стимулировать ребенка говорить (поддерживать разговор вопросами, мимикой, жестами, репликами)</a:t>
            </a:r>
          </a:p>
          <a:p>
            <a:r>
              <a:rPr lang="ru-RU" sz="2000" dirty="0"/>
              <a:t>•	выражать сочувствие, показывать, что вам не все равно</a:t>
            </a:r>
          </a:p>
          <a:p>
            <a:r>
              <a:rPr lang="ru-RU" sz="2000" dirty="0"/>
              <a:t>•	показывать ребенку, что вы его понимаете</a:t>
            </a:r>
          </a:p>
          <a:p>
            <a:endParaRPr lang="ru-RU" sz="2000" dirty="0" smtClean="0"/>
          </a:p>
          <a:p>
            <a:r>
              <a:rPr lang="ru-RU" sz="2000" dirty="0" smtClean="0"/>
              <a:t>Неверно</a:t>
            </a:r>
            <a:r>
              <a:rPr lang="ru-RU" sz="2000" dirty="0"/>
              <a:t>:</a:t>
            </a:r>
          </a:p>
          <a:p>
            <a:r>
              <a:rPr lang="ru-RU" sz="2000" dirty="0"/>
              <a:t>•	Перебивать, если ребенок сбивается с темы, начинает обвинять в своих бедах других.</a:t>
            </a:r>
          </a:p>
          <a:p>
            <a:r>
              <a:rPr lang="ru-RU" sz="2000" dirty="0"/>
              <a:t>•	Рассказывать о себе, приводить примеры из жизни других или своей собственной (ребенку все равно, что происходит с другими, он поглощен только свей болью, в момент отчаяния, ему кажется, что хуже, чем он сейчас никто себя не чувствует, нас сострадание ребенок, которому очень тяжело и принято решение не способен).</a:t>
            </a:r>
          </a:p>
          <a:p>
            <a:r>
              <a:rPr lang="ru-RU" sz="2000" dirty="0"/>
              <a:t>•	Воспитывать, упрекать в неблагодарности (ребенок замкнется и интервенция станет невозможной, даже если ребенок на самом деле ведет себя так. что замечания делать нужно, период ведения беседы - интервенции, совершенно не подходящий для воспитания).</a:t>
            </a:r>
          </a:p>
        </p:txBody>
      </p:sp>
    </p:spTree>
    <p:extLst>
      <p:ext uri="{BB962C8B-B14F-4D97-AF65-F5344CB8AC3E}">
        <p14:creationId xmlns:p14="http://schemas.microsoft.com/office/powerpoint/2010/main" val="4088637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548680"/>
            <a:ext cx="8229600" cy="844716"/>
          </a:xfrm>
        </p:spPr>
        <p:txBody>
          <a:bodyPr>
            <a:normAutofit/>
          </a:bodyPr>
          <a:lstStyle/>
          <a:p>
            <a:r>
              <a:rPr lang="ru-RU" sz="2400" dirty="0">
                <a:effectLst/>
              </a:rPr>
              <a:t>Прием </a:t>
            </a:r>
            <a:r>
              <a:rPr lang="ru-RU" sz="2400" dirty="0" smtClean="0">
                <a:effectLst/>
              </a:rPr>
              <a:t>3 «</a:t>
            </a:r>
            <a:r>
              <a:rPr lang="ru-RU" sz="2400" dirty="0">
                <a:effectLst/>
              </a:rPr>
              <a:t>Переключение</a:t>
            </a:r>
            <a:r>
              <a:rPr lang="ru-RU" sz="2400" dirty="0" smtClean="0">
                <a:effectLst/>
              </a:rPr>
              <a:t>»</a:t>
            </a:r>
            <a:endParaRPr lang="ru-RU" sz="2800" dirty="0"/>
          </a:p>
        </p:txBody>
      </p:sp>
      <p:sp>
        <p:nvSpPr>
          <p:cNvPr id="4" name="Прямоугольник 3"/>
          <p:cNvSpPr/>
          <p:nvPr/>
        </p:nvSpPr>
        <p:spPr>
          <a:xfrm>
            <a:off x="179512" y="2013808"/>
            <a:ext cx="8517632" cy="1631216"/>
          </a:xfrm>
          <a:prstGeom prst="rect">
            <a:avLst/>
          </a:prstGeom>
        </p:spPr>
        <p:txBody>
          <a:bodyPr wrap="square">
            <a:spAutoFit/>
          </a:bodyPr>
          <a:lstStyle/>
          <a:p>
            <a:r>
              <a:rPr lang="ru-RU" sz="2000" dirty="0"/>
              <a:t>Цель - снизить эмоциональный накал</a:t>
            </a:r>
            <a:r>
              <a:rPr lang="ru-RU" sz="2000" dirty="0" smtClean="0"/>
              <a:t>.</a:t>
            </a:r>
          </a:p>
          <a:p>
            <a:endParaRPr lang="ru-RU" sz="2000" dirty="0" smtClean="0"/>
          </a:p>
          <a:p>
            <a:r>
              <a:rPr lang="ru-RU" sz="2000" dirty="0" smtClean="0"/>
              <a:t>Суть </a:t>
            </a:r>
            <a:r>
              <a:rPr lang="ru-RU" sz="2000" dirty="0"/>
              <a:t>- переключить внимание ребенка, его мысли с мыслей о самоубийстве, на любые другие, отвлечь, выиграть время, перевести разговор на другую тему, не прекращать контакта.</a:t>
            </a:r>
          </a:p>
        </p:txBody>
      </p:sp>
    </p:spTree>
    <p:extLst>
      <p:ext uri="{BB962C8B-B14F-4D97-AF65-F5344CB8AC3E}">
        <p14:creationId xmlns:p14="http://schemas.microsoft.com/office/powerpoint/2010/main" val="1414520509"/>
      </p:ext>
    </p:extLst>
  </p:cSld>
  <p:clrMapOvr>
    <a:masterClrMapping/>
  </p:clrMapOvr>
</p:sld>
</file>

<file path=ppt/theme/theme1.xml><?xml version="1.0" encoding="utf-8"?>
<a:theme xmlns:a="http://schemas.openxmlformats.org/drawingml/2006/main" name="zelenii65902">
  <a:themeElements>
    <a:clrScheme name="Mod">
      <a:dk1>
        <a:sysClr val="windowText" lastClr="000000"/>
      </a:dk1>
      <a:lt1>
        <a:sysClr val="window" lastClr="FFFFFF"/>
      </a:lt1>
      <a:dk2>
        <a:srgbClr val="065218"/>
      </a:dk2>
      <a:lt2>
        <a:srgbClr val="EDF3AE"/>
      </a:lt2>
      <a:accent1>
        <a:srgbClr val="8FCB17"/>
      </a:accent1>
      <a:accent2>
        <a:srgbClr val="769F11"/>
      </a:accent2>
      <a:accent3>
        <a:srgbClr val="D4E336"/>
      </a:accent3>
      <a:accent4>
        <a:srgbClr val="0C8228"/>
      </a:accent4>
      <a:accent5>
        <a:srgbClr val="C0EDA8"/>
      </a:accent5>
      <a:accent6>
        <a:srgbClr val="3B4F18"/>
      </a:accent6>
      <a:hlink>
        <a:srgbClr val="0A6A21"/>
      </a:hlink>
      <a:folHlink>
        <a:srgbClr val="406EA5"/>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zelenii65902</Template>
  <TotalTime>508</TotalTime>
  <Words>476</Words>
  <Application>Microsoft Office PowerPoint</Application>
  <PresentationFormat>Экран (4:3)</PresentationFormat>
  <Paragraphs>92</Paragraphs>
  <Slides>15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Calibri</vt:lpstr>
      <vt:lpstr>Cambria</vt:lpstr>
      <vt:lpstr>Constantia</vt:lpstr>
      <vt:lpstr>zelenii65902</vt:lpstr>
      <vt:lpstr>Приемы кризисной интервенции. Алгоритмы для классного руководителя</vt:lpstr>
      <vt:lpstr>Презентация PowerPoint</vt:lpstr>
      <vt:lpstr>Принципы кризисной интервенции</vt:lpstr>
      <vt:lpstr>цель и задача кризисной интервенции</vt:lpstr>
      <vt:lpstr>Прием 1 «Эхо»</vt:lpstr>
      <vt:lpstr>Прием 1 «Эхо»</vt:lpstr>
      <vt:lpstr>Прием 2 «Проговаривание боли»</vt:lpstr>
      <vt:lpstr>Прием 2 «Проговаривание боли»</vt:lpstr>
      <vt:lpstr>Прием 3 «Переключение»</vt:lpstr>
      <vt:lpstr>Прием 3 «Переключение»</vt:lpstr>
      <vt:lpstr>Прием 3 «Переключение»</vt:lpstr>
      <vt:lpstr>Прием 4 «Формирование позитивного образа будущего»</vt:lpstr>
      <vt:lpstr>Прием 4 «Формирование позитивного образа будущего»</vt:lpstr>
      <vt:lpstr>Вспомогательные приемы</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Родительское собрание</dc:title>
  <dc:creator>Пользователь</dc:creator>
  <cp:lastModifiedBy>Пользователь</cp:lastModifiedBy>
  <cp:revision>49</cp:revision>
  <dcterms:created xsi:type="dcterms:W3CDTF">2014-05-15T07:51:26Z</dcterms:created>
  <dcterms:modified xsi:type="dcterms:W3CDTF">2020-03-12T08:33:33Z</dcterms:modified>
</cp:coreProperties>
</file>